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3" r:id="rId2"/>
  </p:sldMasterIdLst>
  <p:sldIdLst>
    <p:sldId id="256" r:id="rId3"/>
    <p:sldId id="264" r:id="rId4"/>
    <p:sldId id="265" r:id="rId5"/>
    <p:sldId id="266" r:id="rId6"/>
    <p:sldId id="267" r:id="rId7"/>
    <p:sldId id="272" r:id="rId8"/>
    <p:sldId id="268" r:id="rId9"/>
    <p:sldId id="269" r:id="rId10"/>
    <p:sldId id="273" r:id="rId11"/>
    <p:sldId id="270" r:id="rId12"/>
    <p:sldId id="271" r:id="rId1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4500A79-0634-4748-9CDB-C8DCF309B62F}"/>
              </a:ext>
            </a:extLst>
          </p:cNvPr>
          <p:cNvSpPr/>
          <p:nvPr/>
        </p:nvSpPr>
        <p:spPr>
          <a:xfrm>
            <a:off x="3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193" y="2915920"/>
            <a:ext cx="2966720" cy="10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3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768BD8-8586-6747-9C27-F707A7F060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4575572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241CC880-DB95-4343-A380-864A898EA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22D956-1E64-3244-8EDE-F7E41010D8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336223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8" name="Picture 7" descr="A picture containing wall, indoor, ceiling, floor&#10;&#10;Description automatically generated">
            <a:extLst>
              <a:ext uri="{FF2B5EF4-FFF2-40B4-BE49-F238E27FC236}">
                <a16:creationId xmlns:a16="http://schemas.microsoft.com/office/drawing/2014/main" id="{FEB3A1A0-56D5-8D41-9B0B-80598857F4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3" y="0"/>
            <a:ext cx="4571158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4C773567-036A-9F49-B1A0-2610623CA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2F2BA4A-0AF5-AA4D-8A9B-085F24856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812688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9" name="Picture 8" descr="A view of a city street&#10;&#10;Description automatically generated">
            <a:extLst>
              <a:ext uri="{FF2B5EF4-FFF2-40B4-BE49-F238E27FC236}">
                <a16:creationId xmlns:a16="http://schemas.microsoft.com/office/drawing/2014/main" id="{C44B259E-6272-0C42-BF8A-B1D1893BCB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570586" cy="6878482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F7EEB3E-4341-604F-93D4-8973E58BCA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BD1C5C-9B25-FE41-B22C-11D3D9ACC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332093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ACA6BD-87ED-E544-AA52-CC90E7838E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144412" y="1142999"/>
            <a:ext cx="6858000" cy="4572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2B41AB82-F6FD-A14F-A795-74E2164F4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354EEAE-2CF0-A74F-85DF-D847982F45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486177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36CF8-0BFE-3942-AFED-8E09806047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24" y="0"/>
            <a:ext cx="4572001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34CA6C71-0359-D349-8D45-93375CB5E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A164447-1611-7049-9594-1519C51DD0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1620023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03A5B7-5064-D048-8661-999C9AECB9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8" y="0"/>
            <a:ext cx="4567711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4EDAF01D-2041-E84F-B6D8-CBEFE51F1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910BAC9-4B1C-104D-9E47-ED0784C100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469028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7" name="Picture 6" descr="A view of a city&#10;&#10;Description automatically generated">
            <a:extLst>
              <a:ext uri="{FF2B5EF4-FFF2-40B4-BE49-F238E27FC236}">
                <a16:creationId xmlns:a16="http://schemas.microsoft.com/office/drawing/2014/main" id="{9EB905A6-BE74-284C-B5E2-A26B32F87D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644732" cy="68580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B09AC9A-1767-5842-8550-B820C6D58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4733" y="1933337"/>
            <a:ext cx="4140493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331ED38-EFEC-C542-B2BE-6888C3E540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4733" y="3229283"/>
            <a:ext cx="41404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2238025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8" name="Picture 7" descr="A picture containing indoor, cabinet, wall&#10;&#10;Description automatically generated">
            <a:extLst>
              <a:ext uri="{FF2B5EF4-FFF2-40B4-BE49-F238E27FC236}">
                <a16:creationId xmlns:a16="http://schemas.microsoft.com/office/drawing/2014/main" id="{27F689C2-6A78-7942-A588-508194835C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1277" y="1"/>
            <a:ext cx="4751841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30A4751E-49F4-A445-97AC-C27C9C8B9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0563" y="1933337"/>
            <a:ext cx="4124662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32DD430-5342-F449-BF47-89D3B8DA8D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0563" y="3229283"/>
            <a:ext cx="4124662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75687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7" name="Picture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2BFF2486-BD80-BC41-BEB9-8204AB849B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3360" y="0"/>
            <a:ext cx="4743925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F3AC9F10-430E-D444-A672-B0D1ADEF12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0563" y="1933337"/>
            <a:ext cx="4124662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DBFF451-4408-CC4B-92C7-7FEA650023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0563" y="3229283"/>
            <a:ext cx="4124662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553685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chapter slid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" y="0"/>
            <a:ext cx="9143999" cy="6858000"/>
          </a:xfrm>
        </p:spPr>
        <p:txBody>
          <a:bodyPr rtlCol="0" anchor="ctr" anchorCtr="1">
            <a:normAutofit/>
          </a:bodyPr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7" y="2586967"/>
            <a:ext cx="8426450" cy="647183"/>
          </a:xfrm>
        </p:spPr>
        <p:txBody>
          <a:bodyPr/>
          <a:lstStyle>
            <a:lvl1pPr algn="ctr">
              <a:defRPr>
                <a:solidFill>
                  <a:srgbClr val="E64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10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tile page ochre - cent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31483D-DA28-2442-A81B-F28DE6B1B7D8}"/>
              </a:ext>
            </a:extLst>
          </p:cNvPr>
          <p:cNvSpPr/>
          <p:nvPr/>
        </p:nvSpPr>
        <p:spPr>
          <a:xfrm>
            <a:off x="3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81886" y="1540043"/>
            <a:ext cx="8407184" cy="708607"/>
          </a:xfrm>
        </p:spPr>
        <p:txBody>
          <a:bodyPr anchor="t"/>
          <a:lstStyle>
            <a:lvl1pPr algn="ctr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392534"/>
            <a:ext cx="8406302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912338-13F8-E743-AA0B-94731D586C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323" y="5175903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07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/chapter slid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8C1C5A-3399-E849-B7CC-D7F87EBB46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4"/>
            <a:ext cx="9143999" cy="6831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7" y="2586967"/>
            <a:ext cx="8426450" cy="64718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70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506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501650"/>
            <a:ext cx="8426451" cy="963662"/>
          </a:xfrm>
        </p:spPr>
        <p:txBody>
          <a:bodyPr/>
          <a:lstStyle>
            <a:lvl1pPr marL="0" indent="0" algn="ctr">
              <a:buNone/>
              <a:defRPr sz="1688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24167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B90342E-CD7E-6D41-8264-9DB0EE0A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5041505"/>
            <a:ext cx="8426451" cy="903817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 institute</a:t>
            </a:r>
          </a:p>
        </p:txBody>
      </p:sp>
    </p:spTree>
    <p:extLst>
      <p:ext uri="{BB962C8B-B14F-4D97-AF65-F5344CB8AC3E}">
        <p14:creationId xmlns:p14="http://schemas.microsoft.com/office/powerpoint/2010/main" val="1871644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with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506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501650"/>
            <a:ext cx="8404224" cy="912124"/>
          </a:xfrm>
        </p:spPr>
        <p:txBody>
          <a:bodyPr/>
          <a:lstStyle>
            <a:lvl1pPr marL="0" indent="0" algn="l">
              <a:buNone/>
              <a:defRPr sz="1688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1003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EF31059-F145-1944-861E-253BC304BE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83981" y="1549240"/>
            <a:ext cx="5301245" cy="4807110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chemeClr val="bg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 institute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Insert Bio</a:t>
            </a:r>
          </a:p>
        </p:txBody>
      </p:sp>
    </p:spTree>
    <p:extLst>
      <p:ext uri="{BB962C8B-B14F-4D97-AF65-F5344CB8AC3E}">
        <p14:creationId xmlns:p14="http://schemas.microsoft.com/office/powerpoint/2010/main" val="4081236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s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506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01650"/>
            <a:ext cx="9144000" cy="957982"/>
          </a:xfrm>
        </p:spPr>
        <p:txBody>
          <a:bodyPr/>
          <a:lstStyle>
            <a:lvl1pPr marL="0" indent="0" algn="ctr">
              <a:buNone/>
              <a:defRPr sz="1688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3637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B90342E-CD7E-6D41-8264-9DB0EE0A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7" y="5041505"/>
            <a:ext cx="3845390" cy="1314849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FF76A7D6-7A78-6148-A3B4-2609AA4013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26249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B563FC-7CED-5644-B1AB-671EF000DB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2332" y="5041505"/>
            <a:ext cx="3982895" cy="1314849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</p:spTree>
    <p:extLst>
      <p:ext uri="{BB962C8B-B14F-4D97-AF65-F5344CB8AC3E}">
        <p14:creationId xmlns:p14="http://schemas.microsoft.com/office/powerpoint/2010/main" val="19630913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s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506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01650"/>
            <a:ext cx="9144000" cy="1006772"/>
          </a:xfrm>
        </p:spPr>
        <p:txBody>
          <a:bodyPr/>
          <a:lstStyle>
            <a:lvl1pPr marL="0" indent="0" algn="ctr">
              <a:buNone/>
              <a:defRPr sz="1688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778" y="1508426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B90342E-CD7E-6D41-8264-9DB0EE0A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8" y="5041505"/>
            <a:ext cx="2495671" cy="903817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FF76A7D6-7A78-6148-A3B4-2609AA4013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9557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B563FC-7CED-5644-B1AB-671EF000DB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9557" y="5041505"/>
            <a:ext cx="2495671" cy="903817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2506C0EA-2FDF-4D40-AC77-BA8E081330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24167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34C32E3-245A-FC48-84D8-5DCFDE22B5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4167" y="5041505"/>
            <a:ext cx="2495671" cy="903817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</p:spTree>
    <p:extLst>
      <p:ext uri="{BB962C8B-B14F-4D97-AF65-F5344CB8AC3E}">
        <p14:creationId xmlns:p14="http://schemas.microsoft.com/office/powerpoint/2010/main" val="33114946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s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506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15267"/>
            <a:ext cx="9144000" cy="1376008"/>
          </a:xfrm>
        </p:spPr>
        <p:txBody>
          <a:bodyPr/>
          <a:lstStyle>
            <a:lvl1pPr marL="0" indent="0" algn="ctr">
              <a:buNone/>
              <a:defRPr sz="1688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2506C0EA-2FDF-4D40-AC77-BA8E081330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60596" y="2135695"/>
            <a:ext cx="1806148" cy="214353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CB3E40F-3920-4543-AE7E-C77EDAC449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7325" y="2135695"/>
            <a:ext cx="1806148" cy="214353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7C82213-A84D-FE49-A3A4-73D8785375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7327" y="4279804"/>
            <a:ext cx="1806148" cy="2062933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F19FE3A2-4A04-5E47-9CCD-A71A405F33F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76641" y="2135695"/>
            <a:ext cx="1806148" cy="214353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BA3109C-AEDA-AA45-9388-5853EF8E214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63865" y="2135695"/>
            <a:ext cx="1806148" cy="214353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4C4D67F-6A47-364D-84BF-BF89FBFEF5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555295" y="4279804"/>
            <a:ext cx="1806148" cy="2062933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48BA13C-E367-2742-8AB5-F7B762B6B5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70300" y="4279804"/>
            <a:ext cx="1806148" cy="2062933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C032A9D-C114-E540-B023-1D19FF0EFB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90987" y="4279804"/>
            <a:ext cx="1806148" cy="2062933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</p:spTree>
    <p:extLst>
      <p:ext uri="{BB962C8B-B14F-4D97-AF65-F5344CB8AC3E}">
        <p14:creationId xmlns:p14="http://schemas.microsoft.com/office/powerpoint/2010/main" val="9448175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E1B39-8151-1541-B682-FD997A95D6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7" y="501651"/>
            <a:ext cx="8426450" cy="5854700"/>
          </a:xfrm>
        </p:spPr>
        <p:txBody>
          <a:bodyPr/>
          <a:lstStyle>
            <a:lvl1pPr>
              <a:defRPr sz="1350">
                <a:latin typeface="+mn-lt"/>
              </a:defRPr>
            </a:lvl1pPr>
            <a:lvl2pPr>
              <a:defRPr sz="1350">
                <a:latin typeface="+mn-lt"/>
              </a:defRPr>
            </a:lvl2pPr>
            <a:lvl3pPr>
              <a:defRPr sz="1350">
                <a:latin typeface="+mn-lt"/>
              </a:defRPr>
            </a:lvl3pPr>
            <a:lvl4pPr>
              <a:defRPr sz="1350">
                <a:latin typeface="+mn-lt"/>
              </a:defRPr>
            </a:lvl4pPr>
            <a:lvl5pPr>
              <a:defRPr sz="13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75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67B1B-46F3-764F-858B-7A77E9F54A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0000" y="501651"/>
            <a:ext cx="8430972" cy="585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876930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 left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4A3A69-83F8-E944-9D67-7443D8125C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3" y="501655"/>
            <a:ext cx="3662413" cy="1121349"/>
          </a:xfrm>
        </p:spPr>
        <p:txBody>
          <a:bodyPr lIns="0" tIns="0" rIns="0" bIns="0" anchor="t" anchorCtr="0"/>
          <a:lstStyle/>
          <a:p>
            <a:r>
              <a:rPr lang="en-US" dirty="0"/>
              <a:t>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D591EDD-E1EF-0F44-B52B-EDF508967E4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55DB6E2-C968-43A3-917D-CAA0C3107F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2" y="5839176"/>
            <a:ext cx="3662413" cy="517179"/>
          </a:xfrm>
        </p:spPr>
        <p:txBody>
          <a:bodyPr lIns="0" tIns="0" rIns="0" bIns="0"/>
          <a:lstStyle>
            <a:lvl1pPr>
              <a:defRPr sz="1350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21B31-A360-D24B-9D94-A38F2BB2D78C}"/>
              </a:ext>
            </a:extLst>
          </p:cNvPr>
          <p:cNvSpPr txBox="1"/>
          <p:nvPr/>
        </p:nvSpPr>
        <p:spPr>
          <a:xfrm>
            <a:off x="358775" y="1837094"/>
            <a:ext cx="366241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dirty="0"/>
              <a:t>Text:</a:t>
            </a:r>
          </a:p>
          <a:p>
            <a:pPr algn="l"/>
            <a:r>
              <a:rPr lang="en-US" sz="1350" dirty="0"/>
              <a:t>Point 1</a:t>
            </a:r>
          </a:p>
          <a:p>
            <a:pPr algn="l"/>
            <a:r>
              <a:rPr lang="en-US" sz="1350" dirty="0"/>
              <a:t>Point 2</a:t>
            </a:r>
          </a:p>
          <a:p>
            <a:pPr algn="l"/>
            <a:r>
              <a:rPr lang="en-US" sz="1350" dirty="0"/>
              <a:t>Point 3</a:t>
            </a:r>
          </a:p>
          <a:p>
            <a:pPr algn="l"/>
            <a:r>
              <a:rPr lang="en-US" sz="1350" dirty="0"/>
              <a:t>Point 4</a:t>
            </a:r>
          </a:p>
          <a:p>
            <a:pPr algn="l"/>
            <a:r>
              <a:rPr lang="en-US" sz="1350" dirty="0"/>
              <a:t>Point 5</a:t>
            </a:r>
          </a:p>
        </p:txBody>
      </p:sp>
    </p:spTree>
    <p:extLst>
      <p:ext uri="{BB962C8B-B14F-4D97-AF65-F5344CB8AC3E}">
        <p14:creationId xmlns:p14="http://schemas.microsoft.com/office/powerpoint/2010/main" val="2998019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4A3A69-83F8-E944-9D67-7443D8125C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22815" y="501655"/>
            <a:ext cx="3662413" cy="1121349"/>
          </a:xfrm>
        </p:spPr>
        <p:txBody>
          <a:bodyPr lIns="0" tIns="0" rIns="0" bIns="0" anchor="t" anchorCtr="0"/>
          <a:lstStyle/>
          <a:p>
            <a:r>
              <a:rPr lang="en-US" dirty="0"/>
              <a:t>Heading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D3C35D31-9C0E-44CF-BFD7-DD8D1B751C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13B601F-7AA9-4504-A9B8-E67AE3467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2815" y="5839176"/>
            <a:ext cx="3662413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742DE-41FF-5644-8A1E-F279FFC4C6F6}"/>
              </a:ext>
            </a:extLst>
          </p:cNvPr>
          <p:cNvSpPr txBox="1"/>
          <p:nvPr/>
        </p:nvSpPr>
        <p:spPr>
          <a:xfrm>
            <a:off x="5122813" y="1905249"/>
            <a:ext cx="366241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dirty="0"/>
              <a:t>Text:</a:t>
            </a:r>
          </a:p>
          <a:p>
            <a:pPr algn="l"/>
            <a:r>
              <a:rPr lang="en-US" sz="1350" dirty="0"/>
              <a:t>Point 1</a:t>
            </a:r>
          </a:p>
          <a:p>
            <a:pPr algn="l"/>
            <a:r>
              <a:rPr lang="en-US" sz="1350" dirty="0"/>
              <a:t>Point 2</a:t>
            </a:r>
          </a:p>
          <a:p>
            <a:pPr algn="l"/>
            <a:r>
              <a:rPr lang="en-US" sz="1350" dirty="0"/>
              <a:t>Point 3</a:t>
            </a:r>
          </a:p>
          <a:p>
            <a:pPr algn="l"/>
            <a:r>
              <a:rPr lang="en-US" sz="1350" dirty="0"/>
              <a:t>Point 4</a:t>
            </a:r>
          </a:p>
          <a:p>
            <a:pPr algn="l"/>
            <a:r>
              <a:rPr lang="en-US" sz="1350" dirty="0"/>
              <a:t>Point 5</a:t>
            </a:r>
          </a:p>
        </p:txBody>
      </p:sp>
    </p:spTree>
    <p:extLst>
      <p:ext uri="{BB962C8B-B14F-4D97-AF65-F5344CB8AC3E}">
        <p14:creationId xmlns:p14="http://schemas.microsoft.com/office/powerpoint/2010/main" val="1671183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ochre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31483D-DA28-2442-A81B-F28DE6B1B7D8}"/>
              </a:ext>
            </a:extLst>
          </p:cNvPr>
          <p:cNvSpPr/>
          <p:nvPr/>
        </p:nvSpPr>
        <p:spPr>
          <a:xfrm>
            <a:off x="3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67"/>
            <a:ext cx="8406302" cy="710400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7" y="5715000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34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heading and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FDB2844-75A1-F046-B436-56BA099D68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733" y="1324805"/>
            <a:ext cx="8425492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964E3-FECD-244F-9F6D-E57C8736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9A5A20B-A3A8-0644-8A24-864C592BB1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27512" y="3924305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6C428A3-703E-5B43-9CAA-3344392577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6249" y="3924305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B4E2EF0-9062-4F05-9A3B-77EF8F83B0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64985" y="3924305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CB8694C-9422-48F7-87AC-E0ABCD95A0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3924305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480618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62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FDB2844-75A1-F046-B436-56BA099D68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733" y="1324805"/>
            <a:ext cx="8425492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964E3-FECD-244F-9F6D-E57C8736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26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62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with backgrou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5A02757A-CF4B-0743-9D20-3E4A0AC0F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54" y="-48335"/>
            <a:ext cx="9272814" cy="695461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41DAFF9-6688-DE48-9315-63791F6D7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2" y="501651"/>
            <a:ext cx="8425225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Table Placeholder 2">
            <a:extLst>
              <a:ext uri="{FF2B5EF4-FFF2-40B4-BE49-F238E27FC236}">
                <a16:creationId xmlns:a16="http://schemas.microsoft.com/office/drawing/2014/main" id="{8B3FF901-7DEB-F945-B11F-2DF2FCC020D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58777" y="1618738"/>
            <a:ext cx="8419034" cy="384346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8F2F699-8B20-B047-91EB-E3338E4925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7"/>
            <a:ext cx="8419034" cy="517177"/>
          </a:xfrm>
        </p:spPr>
        <p:txBody>
          <a:bodyPr lIns="0" tIns="0" rIns="0" bIns="0"/>
          <a:lstStyle>
            <a:lvl1pPr>
              <a:defRPr sz="675"/>
            </a:lvl1pPr>
          </a:lstStyle>
          <a:p>
            <a:pPr lvl="0"/>
            <a:r>
              <a:rPr lang="en-US" dirty="0"/>
              <a:t>* Table source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73E3290-6716-4A47-9224-703E086035F0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762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1DAFF9-6688-DE48-9315-63791F6D7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3E171DA-8271-634E-80CF-EDAF7D029DE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60364" y="1766403"/>
            <a:ext cx="8419034" cy="384346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6D3E7B0-427E-ED4C-8AD7-4400AD4880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BC431DF-7BBC-4ADD-B3D0-B596C995371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2402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1DAFF9-6688-DE48-9315-63791F6D7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3E171DA-8271-634E-80CF-EDAF7D029DE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60364" y="1766401"/>
            <a:ext cx="8419034" cy="16626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6" name="Table Placeholder 2">
            <a:extLst>
              <a:ext uri="{FF2B5EF4-FFF2-40B4-BE49-F238E27FC236}">
                <a16:creationId xmlns:a16="http://schemas.microsoft.com/office/drawing/2014/main" id="{7BB1782F-1970-F049-A284-9C16BD17F8F1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60364" y="4011889"/>
            <a:ext cx="8419034" cy="16626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F82D4D0-1C47-4168-9638-3D1E4BC31FB4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7E39E5E-6700-49F6-92C9-92201248DE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8279705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FD68472-FA56-F246-A17A-04C5FA47747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60000" y="1766403"/>
            <a:ext cx="8419032" cy="395191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CC0629-7190-44D3-840E-1BD71E6ED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01ABFDB-55AC-4560-9101-5E5D7D354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41179280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FD68472-FA56-F246-A17A-04C5FA47747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60001" y="1766404"/>
            <a:ext cx="4090466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5" name="Chart Placeholder 2">
            <a:extLst>
              <a:ext uri="{FF2B5EF4-FFF2-40B4-BE49-F238E27FC236}">
                <a16:creationId xmlns:a16="http://schemas.microsoft.com/office/drawing/2014/main" id="{41D3A567-A095-4E4E-8EDA-DEBBE6DADD3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693538" y="1766404"/>
            <a:ext cx="4091649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0345AA-3AC3-47A5-A7FC-FD485DFC4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61951D9-C6F2-4A3B-AC4F-A943B45DD7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25919857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FD68472-FA56-F246-A17A-04C5FA47747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59999" y="1766404"/>
            <a:ext cx="2520000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Chart Placeholder 2">
            <a:extLst>
              <a:ext uri="{FF2B5EF4-FFF2-40B4-BE49-F238E27FC236}">
                <a16:creationId xmlns:a16="http://schemas.microsoft.com/office/drawing/2014/main" id="{252188DF-F4D8-6D4B-AC07-BE6058114943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3314437" y="1766404"/>
            <a:ext cx="2520000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Chart Placeholder 2">
            <a:extLst>
              <a:ext uri="{FF2B5EF4-FFF2-40B4-BE49-F238E27FC236}">
                <a16:creationId xmlns:a16="http://schemas.microsoft.com/office/drawing/2014/main" id="{0B42F33E-12CF-2F43-89C1-0FC62E427BF2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6268875" y="1766404"/>
            <a:ext cx="2520000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EEDE25-39BD-465D-BD60-E9F89A8C8D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FD6ADED-903F-4C9E-9703-5F98976D1E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39079559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 box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FC4D79-641E-F64D-AC36-FDB08804DF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363" y="1767421"/>
            <a:ext cx="2519362" cy="3896783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B9AEB26-08AF-984B-A6AC-B736133991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81858" y="1767421"/>
            <a:ext cx="2519362" cy="3896783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E4F240-A80C-9F42-874E-A46C462A1F9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59239" y="1767421"/>
            <a:ext cx="2519362" cy="3896783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6CD0C4-087F-4F10-9329-BFAF78B85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AC0B9E9-F72C-47D6-8A5F-75D5E529FA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4277550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29EE716-4F2B-CB45-ACF7-1F1C7B3BC4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2" y="512728"/>
            <a:ext cx="5563527" cy="67536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E64626"/>
                </a:solidFill>
              </a:defRPr>
            </a:lvl1pPr>
          </a:lstStyle>
          <a:p>
            <a:r>
              <a:rPr lang="en-AU" dirty="0"/>
              <a:t>Heading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B7D421-B99C-8C46-98BE-26ADADA6FC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2" y="3490368"/>
            <a:ext cx="5596371" cy="2316480"/>
          </a:xfrm>
        </p:spPr>
        <p:txBody>
          <a:bodyPr lIns="0" tIns="0" rIns="0" bIns="0" numCol="2" spcCol="144000"/>
          <a:lstStyle>
            <a:lvl1pPr marL="192881" marR="0" indent="-192881" algn="l" defTabSz="257175" rtl="0" eaLnBrk="1" fontAlgn="base" latinLnBrk="0" hangingPunct="1">
              <a:lnSpc>
                <a:spcPts val="1230"/>
              </a:lnSpc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Tx/>
              <a:buFont typeface="Lucida Grande" charset="0"/>
              <a:buChar char="–"/>
              <a:tabLst/>
              <a:defRPr/>
            </a:lvl1pPr>
          </a:lstStyle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 marL="192881" marR="0" lvl="0" indent="-192881" algn="l" defTabSz="257175" rtl="0" eaLnBrk="1" fontAlgn="base" latinLnBrk="0" hangingPunct="1">
              <a:lnSpc>
                <a:spcPts val="923"/>
              </a:lnSpc>
              <a:spcBef>
                <a:spcPts val="338"/>
              </a:spcBef>
              <a:spcAft>
                <a:spcPct val="0"/>
              </a:spcAft>
              <a:buClr>
                <a:schemeClr val="accent1"/>
              </a:buClr>
              <a:buSzTx/>
              <a:buFont typeface="Lucida Grande" charset="0"/>
              <a:buChar char="–"/>
              <a:tabLst/>
              <a:defRPr/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20BF59E-0577-E142-AC15-8C92DB4DA1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61128" y="512731"/>
            <a:ext cx="2682875" cy="58436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FB582D-82F9-8746-92DB-7D8557E011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790406"/>
            <a:ext cx="5563528" cy="1004837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</a:t>
            </a:r>
          </a:p>
        </p:txBody>
      </p:sp>
    </p:spTree>
    <p:extLst>
      <p:ext uri="{BB962C8B-B14F-4D97-AF65-F5344CB8AC3E}">
        <p14:creationId xmlns:p14="http://schemas.microsoft.com/office/powerpoint/2010/main" val="77447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 to Coun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94C734-8EA7-6747-9D5E-0095CB042E67}"/>
              </a:ext>
            </a:extLst>
          </p:cNvPr>
          <p:cNvSpPr/>
          <p:nvPr/>
        </p:nvSpPr>
        <p:spPr>
          <a:xfrm>
            <a:off x="4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5175903"/>
            <a:ext cx="1854200" cy="6413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3010EE-5F8C-A141-9442-3FCFF7B6179C}"/>
              </a:ext>
            </a:extLst>
          </p:cNvPr>
          <p:cNvSpPr/>
          <p:nvPr/>
        </p:nvSpPr>
        <p:spPr>
          <a:xfrm>
            <a:off x="1946108" y="2005028"/>
            <a:ext cx="587456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35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We acknowledge the tradition of custodianship and law of the Country on which the University of Sydney campuses stand. </a:t>
            </a:r>
            <a:br>
              <a:rPr lang="en-AU" sz="135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</a:br>
            <a:r>
              <a:rPr lang="en-AU" sz="135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We pay our respects to those who have cared and continue to care for Country.</a:t>
            </a:r>
          </a:p>
        </p:txBody>
      </p:sp>
    </p:spTree>
    <p:extLst>
      <p:ext uri="{BB962C8B-B14F-4D97-AF65-F5344CB8AC3E}">
        <p14:creationId xmlns:p14="http://schemas.microsoft.com/office/powerpoint/2010/main" val="15534429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522BF-7C15-4C47-B4C5-801E311A2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18590"/>
            <a:ext cx="8426450" cy="691795"/>
          </a:xfrm>
        </p:spPr>
        <p:txBody>
          <a:bodyPr lIns="0" tIns="0" rIns="0" bIns="0" anchor="t"/>
          <a:lstStyle>
            <a:lvl1pPr marL="0" indent="0" fontAlgn="auto">
              <a:spcAft>
                <a:spcPts val="450"/>
              </a:spcAft>
              <a:buNone/>
              <a:defRPr/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/>
              <a:t>Heading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A74C51C2-92E2-384C-B2EA-8187DC7E9C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1541" y="2650070"/>
            <a:ext cx="3411537" cy="253576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E3ED63D-82E7-F048-A24E-5EFF854046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2285" y="2650070"/>
            <a:ext cx="3411537" cy="253576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F4C4831-32CD-1C43-8C2F-DCC29436FA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7" y="1352463"/>
            <a:ext cx="8426449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98C5F-18C6-6644-AA47-81AF0422EF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2285" y="5406523"/>
            <a:ext cx="3411509" cy="789517"/>
          </a:xfrm>
        </p:spPr>
        <p:txBody>
          <a:bodyPr lIns="0" tIns="0" rIns="0" bIns="0"/>
          <a:lstStyle>
            <a:lvl1pPr>
              <a:defRPr sz="1350"/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98C76-8B4C-334A-BE7B-2C6BF096C1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69032" y="5406523"/>
            <a:ext cx="3411509" cy="789517"/>
          </a:xfrm>
        </p:spPr>
        <p:txBody>
          <a:bodyPr lIns="0" tIns="0" rIns="0" bIns="0"/>
          <a:lstStyle>
            <a:lvl1pPr>
              <a:defRPr sz="1350"/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667664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able/chart/image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64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359927"/>
            <a:ext cx="4038600" cy="4525963"/>
          </a:xfrm>
        </p:spPr>
        <p:txBody>
          <a:bodyPr/>
          <a:lstStyle>
            <a:lvl1pPr>
              <a:defRPr sz="1125"/>
            </a:lvl1pPr>
            <a:lvl2pPr>
              <a:defRPr sz="1125"/>
            </a:lvl2pPr>
            <a:lvl3pPr>
              <a:defRPr sz="1125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6627" y="1359927"/>
            <a:ext cx="4038600" cy="4525963"/>
          </a:xfrm>
        </p:spPr>
        <p:txBody>
          <a:bodyPr/>
          <a:lstStyle>
            <a:lvl1pPr>
              <a:defRPr sz="1125"/>
            </a:lvl1pPr>
            <a:lvl2pPr>
              <a:defRPr sz="1125"/>
            </a:lvl2pPr>
            <a:lvl3pPr>
              <a:defRPr sz="1125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14778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5905501"/>
            <a:ext cx="1536700" cy="53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8776" y="501655"/>
            <a:ext cx="8388586" cy="528757"/>
          </a:xfrm>
        </p:spPr>
        <p:txBody>
          <a:bodyPr tIns="0" anchor="t"/>
          <a:lstStyle>
            <a:lvl1pPr>
              <a:defRPr baseline="0">
                <a:solidFill>
                  <a:srgbClr val="E64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60002" y="1800003"/>
            <a:ext cx="8425225" cy="4556351"/>
          </a:xfrm>
          <a:solidFill>
            <a:schemeClr val="accent4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38F5981-0C41-7E41-8A74-498498074D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324805"/>
            <a:ext cx="8424000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4329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5B95C-57D9-5D4F-B0D4-E8F0ED0B5FDF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358777" y="501651"/>
            <a:ext cx="8426450" cy="585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AU" dirty="0"/>
              <a:t>“Insert quote here”</a:t>
            </a:r>
          </a:p>
        </p:txBody>
      </p:sp>
    </p:spTree>
    <p:extLst>
      <p:ext uri="{BB962C8B-B14F-4D97-AF65-F5344CB8AC3E}">
        <p14:creationId xmlns:p14="http://schemas.microsoft.com/office/powerpoint/2010/main" val="28069740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n 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076C99-C2D0-7E41-9AA7-E83E178EC3E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5B95C-57D9-5D4F-B0D4-E8F0ED0B5FDF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358777" y="501651"/>
            <a:ext cx="8426450" cy="585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“Insert quote here”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37C4B54-9F50-44CC-81DF-E2B3B12189A2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486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tile page ochre - cent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31483D-DA28-2442-A81B-F28DE6B1B7D8}"/>
              </a:ext>
            </a:extLst>
          </p:cNvPr>
          <p:cNvSpPr/>
          <p:nvPr/>
        </p:nvSpPr>
        <p:spPr>
          <a:xfrm>
            <a:off x="3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323" y="5175903"/>
            <a:ext cx="1854200" cy="6413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10D18-D805-534E-AC4E-3F1F70CCD8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7" y="2603501"/>
            <a:ext cx="8426450" cy="825500"/>
          </a:xfrm>
        </p:spPr>
        <p:txBody>
          <a:bodyPr/>
          <a:lstStyle>
            <a:lvl1pPr algn="ctr">
              <a:defRPr sz="16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007831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2F2116-70B0-0A40-9A99-39B093E90C85}"/>
              </a:ext>
            </a:extLst>
          </p:cNvPr>
          <p:cNvSpPr/>
          <p:nvPr/>
        </p:nvSpPr>
        <p:spPr>
          <a:xfrm>
            <a:off x="-107713" y="0"/>
            <a:ext cx="9240253" cy="6858000"/>
          </a:xfrm>
          <a:prstGeom prst="rect">
            <a:avLst/>
          </a:prstGeom>
          <a:solidFill>
            <a:srgbClr val="E64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C6C9423-2ECA-CD45-9BE8-3D9F205D05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00" y="4362431"/>
            <a:ext cx="325120" cy="32512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9587C46-DB1B-284B-B753-D9F8965572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165" y="4322141"/>
            <a:ext cx="390144" cy="39014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90F75B7-D6B0-654C-95E8-A0DD9735499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4368055"/>
            <a:ext cx="325120" cy="32512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02A81A5-A3BF-3240-937B-95577F14018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696" y="4183500"/>
            <a:ext cx="715264" cy="715264"/>
          </a:xfrm>
          <a:prstGeom prst="rect">
            <a:avLst/>
          </a:prstGeom>
        </p:spPr>
      </p:pic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9E07EDDF-AE60-8841-BDD4-E3CB0F1F43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65678" y="0"/>
            <a:ext cx="437254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08BD2E6-1033-4D4A-B17F-9B0C64E7E2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1655"/>
            <a:ext cx="4019551" cy="647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Connect with us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5FEF901-2FAA-4263-AEB6-88A0D2B07001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A7E288-B793-4AB8-A23C-034C74EB91AC}"/>
              </a:ext>
            </a:extLst>
          </p:cNvPr>
          <p:cNvSpPr txBox="1">
            <a:spLocks/>
          </p:cNvSpPr>
          <p:nvPr/>
        </p:nvSpPr>
        <p:spPr bwMode="auto">
          <a:xfrm>
            <a:off x="358778" y="1451774"/>
            <a:ext cx="4019551" cy="262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AU" sz="1350" b="0" dirty="0">
                <a:solidFill>
                  <a:schemeClr val="tx1"/>
                </a:solidFill>
              </a:rPr>
              <a:t>Insert team/discipline area/</a:t>
            </a:r>
          </a:p>
          <a:p>
            <a:r>
              <a:rPr lang="en-AU" sz="1350" b="0" dirty="0">
                <a:solidFill>
                  <a:schemeClr val="tx1"/>
                </a:solidFill>
              </a:rPr>
              <a:t>First name Last name</a:t>
            </a:r>
          </a:p>
          <a:p>
            <a:r>
              <a:rPr lang="en-AU" sz="1350" b="0" dirty="0">
                <a:solidFill>
                  <a:schemeClr val="tx1"/>
                </a:solidFill>
              </a:rPr>
              <a:t>Position</a:t>
            </a:r>
          </a:p>
          <a:p>
            <a:r>
              <a:rPr lang="en-AU" sz="1350" b="0" dirty="0">
                <a:solidFill>
                  <a:schemeClr val="tx1"/>
                </a:solidFill>
              </a:rPr>
              <a:t>+61 2 XXXX </a:t>
            </a:r>
            <a:r>
              <a:rPr lang="en-AU" sz="1350" b="0" dirty="0" err="1">
                <a:solidFill>
                  <a:schemeClr val="tx1"/>
                </a:solidFill>
              </a:rPr>
              <a:t>XXXX</a:t>
            </a:r>
            <a:endParaRPr lang="en-AU" sz="1350" b="0" dirty="0">
              <a:solidFill>
                <a:schemeClr val="tx1"/>
              </a:solidFill>
            </a:endParaRPr>
          </a:p>
          <a:p>
            <a:r>
              <a:rPr lang="en-AU" sz="1350" b="0" dirty="0">
                <a:solidFill>
                  <a:schemeClr val="tx1"/>
                </a:solidFill>
              </a:rPr>
              <a:t>first.last@sydney.edu.au</a:t>
            </a:r>
          </a:p>
          <a:p>
            <a:r>
              <a:rPr lang="en-AU" sz="1350" b="0" dirty="0">
                <a:solidFill>
                  <a:schemeClr val="tx1"/>
                </a:solidFill>
              </a:rPr>
              <a:t>sydney.edu.au/</a:t>
            </a:r>
            <a:r>
              <a:rPr lang="en-AU" sz="1350" b="0" dirty="0" err="1">
                <a:solidFill>
                  <a:schemeClr val="tx1"/>
                </a:solidFill>
              </a:rPr>
              <a:t>url</a:t>
            </a:r>
            <a:endParaRPr lang="en-AU" sz="1350" b="0" dirty="0">
              <a:solidFill>
                <a:schemeClr val="tx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3463AF4-5701-4B9C-82C2-CA670D825355}"/>
              </a:ext>
            </a:extLst>
          </p:cNvPr>
          <p:cNvSpPr txBox="1">
            <a:spLocks/>
          </p:cNvSpPr>
          <p:nvPr/>
        </p:nvSpPr>
        <p:spPr bwMode="auto">
          <a:xfrm>
            <a:off x="358778" y="4993517"/>
            <a:ext cx="4019551" cy="1268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AU" sz="1350" b="0" dirty="0">
                <a:solidFill>
                  <a:schemeClr val="tx1"/>
                </a:solidFill>
              </a:rPr>
              <a:t>Insert social media handles</a:t>
            </a:r>
          </a:p>
        </p:txBody>
      </p:sp>
    </p:spTree>
    <p:extLst>
      <p:ext uri="{BB962C8B-B14F-4D97-AF65-F5344CB8AC3E}">
        <p14:creationId xmlns:p14="http://schemas.microsoft.com/office/powerpoint/2010/main" val="17930490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lue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099E0-B2EC-464F-A0C3-6006871D84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7" y="5715000"/>
            <a:ext cx="1854200" cy="641350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E47FCD98-EB33-C04F-BAE9-9B7060223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0CFCEB7-F6D8-F541-9074-02694889BD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73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chemeClr val="bg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5800944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yellow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6E0BA08-BCEE-7E40-AAE1-56707940D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D5FB94-986E-164F-9D09-85493D8294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67"/>
            <a:ext cx="8406302" cy="710400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3CD417-9589-7449-92D5-ECB1E55ABF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7" y="5715000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304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charcoal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DF7538-00CA-AD4E-AF40-87B8852AB7F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751D3-F541-6D48-A684-6D495EA1D7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7" y="5715000"/>
            <a:ext cx="1854200" cy="641350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DCBCA472-A1E0-8C4E-A114-C53E60E9D8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4BFE064-8601-3645-8880-83831DA209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73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chemeClr val="bg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231489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298463-28C6-A342-8992-59A88DF1B8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58778" y="513896"/>
            <a:ext cx="8430293" cy="708607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8" y="1327797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2036399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995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8E4E-8D93-4921-B562-997EB82AA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4EA13-91AB-41FF-85B2-7378EFAA8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A12C9-E02B-428D-B3FF-7C62F475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74C86-2085-4E76-A43F-A123B15EC5D9}" type="datetimeFigureOut">
              <a:rPr lang="en-AU" smtClean="0"/>
              <a:t>11/03/2022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15461-922B-4813-B878-3A73B65FA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557F1-09A6-42C0-8EE0-502FED607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1D80F-AC11-4FBD-B09E-CA19409E309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39477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0A60416-C836-0E45-976A-13A986DE8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37E35D-E929-4CDD-AFA3-DDA5D95A9F9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877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BCD8866-5C79-4769-B022-E56134A505B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73284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AB734E-09E2-4C5B-B359-F44C155BFDAF}"/>
              </a:ext>
            </a:extLst>
          </p:cNvPr>
          <p:cNvSpPr/>
          <p:nvPr/>
        </p:nvSpPr>
        <p:spPr>
          <a:xfrm>
            <a:off x="0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9" y="0"/>
            <a:ext cx="455612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FA42B4BB-E4AF-4E77-8720-34E6A0B4EC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149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464A0A-2E52-4325-8E9A-4FE513E8B588}"/>
              </a:ext>
            </a:extLst>
          </p:cNvPr>
          <p:cNvSpPr/>
          <p:nvPr/>
        </p:nvSpPr>
        <p:spPr>
          <a:xfrm>
            <a:off x="0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AC6F61-871E-4989-A8F8-D680373659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3" name="Picture 12" descr="A view of a city street&#10;&#10;Description automatically generated">
            <a:extLst>
              <a:ext uri="{FF2B5EF4-FFF2-40B4-BE49-F238E27FC236}">
                <a16:creationId xmlns:a16="http://schemas.microsoft.com/office/drawing/2014/main" id="{63312DD7-C717-A94A-9B5F-6550C2610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775" y="-1"/>
            <a:ext cx="4576227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B7BF95FE-2C8C-1143-AEE5-415586951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93CB376-C0CB-ED45-B607-FE09FC31D2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51284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464A0A-2E52-4325-8E9A-4FE513E8B588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AC6F61-871E-4989-A8F8-D680373659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outdoor, tree, sky, grass&#10;&#10;Description automatically generated">
            <a:extLst>
              <a:ext uri="{FF2B5EF4-FFF2-40B4-BE49-F238E27FC236}">
                <a16:creationId xmlns:a16="http://schemas.microsoft.com/office/drawing/2014/main" id="{FD846324-0975-4A42-9910-97B18EAE4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7772" y="0"/>
            <a:ext cx="4567509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01B2F048-E8FC-8A4E-8DDE-647F5445B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0F5EAC1-9F73-5641-AB32-0ED689CDEE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924612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464A0A-2E52-4325-8E9A-4FE513E8B588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AC6F61-871E-4989-A8F8-D680373659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1" name="Picture 10" descr="A picture containing building, outdoor&#10;&#10;Description automatically generated">
            <a:extLst>
              <a:ext uri="{FF2B5EF4-FFF2-40B4-BE49-F238E27FC236}">
                <a16:creationId xmlns:a16="http://schemas.microsoft.com/office/drawing/2014/main" id="{5B555A18-63E4-4E45-B51E-13C52CD37C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81F9E4D6-F775-284D-ADC5-7A967F62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D86596-91B6-7849-AB9A-968689EE4B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72792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wall, indoor, ceiling, floor&#10;&#10;Description automatically generated">
            <a:extLst>
              <a:ext uri="{FF2B5EF4-FFF2-40B4-BE49-F238E27FC236}">
                <a16:creationId xmlns:a16="http://schemas.microsoft.com/office/drawing/2014/main" id="{A196A5F0-0505-454C-9646-38C0888EAC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3339" y="0"/>
            <a:ext cx="4708429" cy="6858000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AD8A8234-470B-6B4C-AD83-A953D38FF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7678A9-BBDF-6240-A6E9-6AFE2E759E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725538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0" y="17364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4" name="Picture 13" descr="A view of a large building&#10;&#10;Description automatically generated">
            <a:extLst>
              <a:ext uri="{FF2B5EF4-FFF2-40B4-BE49-F238E27FC236}">
                <a16:creationId xmlns:a16="http://schemas.microsoft.com/office/drawing/2014/main" id="{24F1E7D3-CFB1-DF4E-96E4-6210BAC6FB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3334" y="0"/>
            <a:ext cx="4690665" cy="687536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93FD27B-FAA6-5146-83B6-51116F88C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5385F31-8F09-6A45-AFFF-B72CD3787A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58049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1" name="Picture 10" descr="A view of a large window&#10;&#10;Description automatically generated">
            <a:extLst>
              <a:ext uri="{FF2B5EF4-FFF2-40B4-BE49-F238E27FC236}">
                <a16:creationId xmlns:a16="http://schemas.microsoft.com/office/drawing/2014/main" id="{6448CA2D-2D83-6F40-B080-DAE168D45E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667" y="606"/>
            <a:ext cx="4680103" cy="685739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30F13B7-229E-5241-B814-6E82C23D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FD801D8-52D3-ED4C-9286-C21422F9D5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05057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0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bench in front of a building&#10;&#10;Description automatically generated">
            <a:extLst>
              <a:ext uri="{FF2B5EF4-FFF2-40B4-BE49-F238E27FC236}">
                <a16:creationId xmlns:a16="http://schemas.microsoft.com/office/drawing/2014/main" id="{595D4B98-EC35-6E4E-B52D-B38B0E0CB2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283"/>
          <a:stretch/>
        </p:blipFill>
        <p:spPr>
          <a:xfrm>
            <a:off x="4467664" y="0"/>
            <a:ext cx="4676336" cy="7014504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4B7D9D05-70A7-7340-98E2-3EC55807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464F8C-4239-7249-B7AD-71C0585F61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0323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604E3-9BBF-564A-BDCB-9CC1E71A23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9B129D-1C6C-0F40-A469-C0E4E3C17AD7}"/>
              </a:ext>
            </a:extLst>
          </p:cNvPr>
          <p:cNvSpPr/>
          <p:nvPr/>
        </p:nvSpPr>
        <p:spPr>
          <a:xfrm>
            <a:off x="0" y="4"/>
            <a:ext cx="9144000" cy="3018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9000">
                <a:schemeClr val="bg1">
                  <a:alpha val="58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58777" y="502712"/>
            <a:ext cx="8430293" cy="708607"/>
          </a:xfrm>
        </p:spPr>
        <p:txBody>
          <a:bodyPr anchor="t"/>
          <a:lstStyle>
            <a:lvl1pPr algn="ctr"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7" y="1059066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 b="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1767669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449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1" name="Picture 10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937BE605-3862-1545-9D7B-F5F181FA5E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665" y="-1"/>
            <a:ext cx="4694049" cy="685800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0535163-46A9-7748-B4B1-2CCCDB1A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9A982C3-1052-544B-B943-34291F9E9B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828476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1474F3C-BF30-4838-BE7E-29B6762A03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wooden, indoor, building, floor&#10;&#10;Description automatically generated">
            <a:extLst>
              <a:ext uri="{FF2B5EF4-FFF2-40B4-BE49-F238E27FC236}">
                <a16:creationId xmlns:a16="http://schemas.microsoft.com/office/drawing/2014/main" id="{027F469D-BD18-954A-9A1A-8F1D6A3828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328" y="0"/>
            <a:ext cx="4575572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F7F5BF2A-AC4A-1A42-AAE5-EFA621B57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F02D92F-5115-844C-A4E9-2F6FDB1AFB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2494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27217AD-F199-408C-87CD-6B9EAF7277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D66EB99F-F155-5343-A51B-12DBD3DF7B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772" y="4"/>
            <a:ext cx="4576227" cy="6875645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03B2E81-0B17-C14D-871B-CFD7397D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CABB86B-1F70-C340-B833-D9E64690ED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71411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EA2DDC0-E24B-44C0-A773-C0BEC90B3BA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8" name="Picture 7" descr="A large brick building with many windows&#10;&#10;Description automatically generated">
            <a:extLst>
              <a:ext uri="{FF2B5EF4-FFF2-40B4-BE49-F238E27FC236}">
                <a16:creationId xmlns:a16="http://schemas.microsoft.com/office/drawing/2014/main" id="{B624EB83-3DEF-5A40-82E3-BA7BE6E83D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773" y="-1"/>
            <a:ext cx="4576228" cy="685511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2004013-5879-D34C-BAFC-44A0C7C52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A5DF2FE-20A3-FD49-A928-C8B687FFB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00852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47667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01895F3-6600-4703-81D0-F9299C9F68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n old stone building&#10;&#10;Description automatically generated">
            <a:extLst>
              <a:ext uri="{FF2B5EF4-FFF2-40B4-BE49-F238E27FC236}">
                <a16:creationId xmlns:a16="http://schemas.microsoft.com/office/drawing/2014/main" id="{0467D4D8-EE96-6644-B22D-704124139E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63952" y="1422402"/>
            <a:ext cx="6019798" cy="4013199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EB285D19-A405-BB4C-B142-722A2913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1214D66-D55C-D44A-B441-B18BD72691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535769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53D6B9D-DA9F-4DBB-A832-ADED78BEAC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 picture containing building, indoor, wall&#10;&#10;Description automatically generated">
            <a:extLst>
              <a:ext uri="{FF2B5EF4-FFF2-40B4-BE49-F238E27FC236}">
                <a16:creationId xmlns:a16="http://schemas.microsoft.com/office/drawing/2014/main" id="{FCCF841B-1E42-464B-9D7C-BCA3A89AB4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5030" y="358212"/>
            <a:ext cx="4055421" cy="6077514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BEBC78F8-9C19-E44F-8E6E-30B20C0A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E83AE87-8A18-7C49-B572-8BE1C3E84F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80039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2387223-0769-BE44-9811-097FA95669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2" y="419102"/>
            <a:ext cx="4108451" cy="6019798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4AED201-B440-AA40-BBED-62B7C0D40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33A7848-7DA9-D245-808E-38FA212DE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39478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902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4" name="Picture 13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7656571C-9B67-0742-8350-6E5640354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419103"/>
            <a:ext cx="4108452" cy="6019797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79388964-420B-BF4D-8DBF-CAFF1C3B6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B539C16-E252-7E4A-9ABE-B5367A682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095625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902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indoor, cabinet, wall&#10;&#10;Description automatically generated">
            <a:extLst>
              <a:ext uri="{FF2B5EF4-FFF2-40B4-BE49-F238E27FC236}">
                <a16:creationId xmlns:a16="http://schemas.microsoft.com/office/drawing/2014/main" id="{7085503F-3ACD-544D-A1FE-7E9AA2FB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419103"/>
            <a:ext cx="4108453" cy="6019797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977CE053-748F-F94F-9BDB-26FA7219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E3B84B9-155B-1140-B4BB-62BBD0E793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6267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902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 view of a city&#10;&#10;Description automatically generated">
            <a:extLst>
              <a:ext uri="{FF2B5EF4-FFF2-40B4-BE49-F238E27FC236}">
                <a16:creationId xmlns:a16="http://schemas.microsoft.com/office/drawing/2014/main" id="{61256C31-9270-B24B-8AE2-00346517F2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85"/>
          <a:stretch/>
        </p:blipFill>
        <p:spPr>
          <a:xfrm>
            <a:off x="4467498" y="419103"/>
            <a:ext cx="4285956" cy="6279875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64D4D538-7063-694D-BA0B-31A19B1A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7BBF45E-241A-8C4F-B98D-2EDF716EC7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978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ew of a city street&#10;&#10;Description automatically generated">
            <a:extLst>
              <a:ext uri="{FF2B5EF4-FFF2-40B4-BE49-F238E27FC236}">
                <a16:creationId xmlns:a16="http://schemas.microsoft.com/office/drawing/2014/main" id="{67012C42-1A7F-3146-86EF-E49C098EBB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78482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816ED9D9-2881-CA4E-B966-43A154588A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02712"/>
            <a:ext cx="8430293" cy="708607"/>
          </a:xfrm>
        </p:spPr>
        <p:txBody>
          <a:bodyPr anchor="t"/>
          <a:lstStyle>
            <a:lvl1pPr algn="ctr"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70235C-BAAA-674D-9565-095D7A6BA0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7" y="1135193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 b="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68A9EC-3CA6-AD42-BDF0-A265ADE9F6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1767669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617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7" y="418359"/>
            <a:ext cx="4150358" cy="6017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4F9BD62-11D8-462A-B64E-C30BAC85B3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610FA0CD-08FB-2E45-8180-D86BDB46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E33F84B-9A42-504F-9E05-1436C79D27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963045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96E9556-837F-4DA9-91CD-BD19A69947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63F1E73F-993F-2743-A4D6-C74AC29EA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50306BA-4DCA-6643-9EAE-3C143CE38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755134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3605-FFBB-DF40-9F65-A763316E8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7" y="501655"/>
            <a:ext cx="8426450" cy="6471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8F0D4-8996-1340-9692-21C5B4DC5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7" y="1358905"/>
            <a:ext cx="8426449" cy="4767263"/>
          </a:xfrm>
        </p:spPr>
        <p:txBody>
          <a:bodyPr>
            <a:noAutofit/>
          </a:bodyPr>
          <a:lstStyle>
            <a:lvl1pPr fontAlgn="auto">
              <a:spcAft>
                <a:spcPts val="254"/>
              </a:spcAft>
              <a:buFont typeface="Lucida Grande"/>
              <a:buChar char="–"/>
              <a:defRPr sz="1350" b="0"/>
            </a:lvl1pPr>
          </a:lstStyle>
          <a:p>
            <a:pPr lvl="0" fontAlgn="auto">
              <a:spcAft>
                <a:spcPts val="0"/>
              </a:spcAft>
              <a:defRPr/>
            </a:pPr>
            <a:r>
              <a:rPr lang="en-US" b="1">
                <a:ea typeface="+mn-ea"/>
              </a:rPr>
              <a:t>Click to edit Master text styles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b="1">
                <a:ea typeface="+mn-ea"/>
              </a:rPr>
              <a:t>Second level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b="1">
                <a:ea typeface="+mn-ea"/>
              </a:rPr>
              <a:t>Third level</a:t>
            </a:r>
          </a:p>
          <a:p>
            <a:pPr lvl="3" fontAlgn="auto">
              <a:spcAft>
                <a:spcPts val="0"/>
              </a:spcAft>
              <a:defRPr/>
            </a:pPr>
            <a:r>
              <a:rPr lang="en-US" b="1">
                <a:ea typeface="+mn-ea"/>
              </a:rPr>
              <a:t>Fourth level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F5080A-DFFE-664C-B514-2BB0E750C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25896"/>
              </p:ext>
            </p:extLst>
          </p:nvPr>
        </p:nvGraphicFramePr>
        <p:xfrm>
          <a:off x="358774" y="3326483"/>
          <a:ext cx="8426448" cy="2799685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808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1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2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3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w Cen MT"/>
                          <a:cs typeface="Tw Cen MT"/>
                        </a:rPr>
                        <a:t>Body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copy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46432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8" y="1358905"/>
            <a:ext cx="8328025" cy="47672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/>
            </a:lvl1pPr>
            <a:lvl2pPr marL="313433" indent="-120551">
              <a:lnSpc>
                <a:spcPct val="90000"/>
              </a:lnSpc>
              <a:buFont typeface="Lucida Grande"/>
              <a:buChar char="–"/>
              <a:defRPr sz="1350"/>
            </a:lvl2pPr>
            <a:lvl3pPr>
              <a:lnSpc>
                <a:spcPct val="90000"/>
              </a:lnSpc>
              <a:defRPr sz="13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3D16220-4F50-6A45-8A5C-0AB56F7CE9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</a:t>
            </a:r>
          </a:p>
        </p:txBody>
      </p:sp>
    </p:spTree>
    <p:extLst>
      <p:ext uri="{BB962C8B-B14F-4D97-AF65-F5344CB8AC3E}">
        <p14:creationId xmlns:p14="http://schemas.microsoft.com/office/powerpoint/2010/main" val="10243756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0A60416-C836-0E45-976A-13A986DE8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37E35D-E929-4CDD-AFA3-DDA5D95A9F9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877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844"/>
            </a:lvl4pPr>
            <a:lvl5pPr>
              <a:defRPr sz="844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BCD8866-5C79-4769-B022-E56134A505B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844"/>
            </a:lvl4pPr>
            <a:lvl5pPr>
              <a:defRPr sz="844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9021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58775" y="1360488"/>
            <a:ext cx="4038600" cy="452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B9C7BF1-6F0E-974D-9D90-8D2E3B8614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2" y="5939717"/>
            <a:ext cx="8326801" cy="416632"/>
          </a:xfrm>
        </p:spPr>
        <p:txBody>
          <a:bodyPr lIns="0" tIns="0" rIns="0" bIns="0"/>
          <a:lstStyle>
            <a:lvl1pPr marL="0" indent="0">
              <a:buNone/>
              <a:defRPr sz="563"/>
            </a:lvl1pPr>
          </a:lstStyle>
          <a:p>
            <a:pPr lvl="0"/>
            <a:r>
              <a:rPr lang="en-US" dirty="0"/>
              <a:t>* Include source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A6E8EBA-F725-4134-BDCE-9523A37EB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396C485-F9F3-4645-B4AF-D94B2D37500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844"/>
            </a:lvl4pPr>
            <a:lvl5pPr>
              <a:defRPr sz="844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388056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358775" y="1360493"/>
            <a:ext cx="4038600" cy="4525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842CB90-B2C6-9F49-B023-F8F8398B98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CFEABC9-8CBC-4BFF-A091-0B1175D7A6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2" y="5939717"/>
            <a:ext cx="8326801" cy="416632"/>
          </a:xfrm>
        </p:spPr>
        <p:txBody>
          <a:bodyPr lIns="0" tIns="0" rIns="0" bIns="0"/>
          <a:lstStyle>
            <a:lvl1pPr marL="0" indent="0">
              <a:buNone/>
              <a:defRPr sz="563"/>
            </a:lvl1pPr>
          </a:lstStyle>
          <a:p>
            <a:pPr lvl="0"/>
            <a:r>
              <a:rPr lang="en-US" dirty="0"/>
              <a:t>* Include source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C11E0B3-4BC6-4FDE-8A73-E95CF528DD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844"/>
            </a:lvl4pPr>
            <a:lvl5pPr>
              <a:defRPr sz="844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1134918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58775" y="1360493"/>
            <a:ext cx="4038600" cy="4525399"/>
          </a:xfrm>
          <a:prstGeom prst="rect">
            <a:avLst/>
          </a:prstGeom>
        </p:spPr>
        <p:txBody>
          <a:bodyPr/>
          <a:lstStyle>
            <a:lvl1pPr marL="0" marR="0" indent="0" algn="l" defTabSz="1928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9E197AB-B83A-F542-A11A-CDE4241E8C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DEF6A8B-FE55-424B-91EF-87F23AFF3A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2" y="5939717"/>
            <a:ext cx="8326801" cy="416632"/>
          </a:xfrm>
        </p:spPr>
        <p:txBody>
          <a:bodyPr lIns="0" tIns="0" rIns="0" bIns="0"/>
          <a:lstStyle>
            <a:lvl1pPr marL="0" indent="0">
              <a:buNone/>
              <a:defRPr sz="563"/>
            </a:lvl1pPr>
          </a:lstStyle>
          <a:p>
            <a:pPr lvl="0"/>
            <a:r>
              <a:rPr lang="en-US" dirty="0"/>
              <a:t>* Include source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BDBDC34-494F-4FD9-8BD2-78F992CF9F9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844"/>
            </a:lvl4pPr>
            <a:lvl5pPr>
              <a:defRPr sz="844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027658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58774" y="1358905"/>
            <a:ext cx="8426450" cy="4767263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16DB442-97F9-2241-AE70-FE1000B8FF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805048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61D717C-1AC4-394E-91B8-A016BB12DA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48192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8963C9-FF51-CF4D-9E88-02C8C32ACB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3999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99B4AE65-AB8F-7A40-B3AA-946C045BF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02712"/>
            <a:ext cx="8430293" cy="708607"/>
          </a:xfrm>
        </p:spPr>
        <p:txBody>
          <a:bodyPr anchor="t"/>
          <a:lstStyle>
            <a:lvl1pPr algn="ctr"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04E5044-10E7-D441-9645-B4645BB54E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7" y="1227646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 b="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9C5CBA-1133-EE44-A716-5F16EADFAF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1952576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6425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5905505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8777" y="1173222"/>
            <a:ext cx="8426450" cy="647183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90000"/>
              </a:lnSpc>
              <a:buNone/>
              <a:defRPr sz="1350">
                <a:solidFill>
                  <a:schemeClr val="tx1"/>
                </a:solidFill>
              </a:defRPr>
            </a:lvl1pPr>
            <a:lvl2pPr marL="192881" indent="0">
              <a:buNone/>
              <a:defRPr/>
            </a:lvl2pPr>
            <a:lvl3pPr marL="385763" indent="0">
              <a:buNone/>
              <a:defRPr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58777" y="1820404"/>
            <a:ext cx="8426450" cy="4535949"/>
          </a:xfrm>
          <a:prstGeom prst="rect">
            <a:avLst/>
          </a:prstGeo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AB9FAD1-F758-AF4C-BAD5-AFAD67046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499629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382753-51C7-0C46-B853-1DBA86E4E95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F6164CB4-EC8E-0144-9230-9A41AA8066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C3DC85-C5E4-9F4F-9A53-A305414658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73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chemeClr val="bg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F743E6-42C8-45D8-A63F-90FE0651F2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02" y="5540400"/>
            <a:ext cx="1515237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0486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F277205-D819-0E49-850F-A3DCF077A5B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8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20D03EA-04EC-3E4D-A8DD-25B0B1CFB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BCA0C8-FD5B-AE4C-9999-548657AE13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67"/>
            <a:ext cx="8406302" cy="710400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C89BC04-6416-479F-AF58-1E9563CF65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770" y="5540404"/>
            <a:ext cx="1561864" cy="5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5228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1437180-96FB-744F-865F-A5F1DCF5F20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378A92A4-48B7-0340-8B92-C0F9AC1FD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5933010-02AF-864A-B29C-468E3DDEEA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73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chemeClr val="bg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4EEB1-42E3-41C0-B7C0-8A0DC6F52F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02" y="5540400"/>
            <a:ext cx="1515237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5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FD02B3-E722-FC4B-82CF-14E77373E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8F4AB58D-36CD-6649-8724-8391DFC1EA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1394B71-D786-7C49-9C6E-F1B862C690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120979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8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title here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8778" y="1387449"/>
            <a:ext cx="4589253" cy="382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Sub-heading bold 24pt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29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1" r:id="rId50"/>
    <p:sldLayoutId id="2147483746" r:id="rId51"/>
  </p:sldLayoutIdLst>
  <p:txStyles>
    <p:titleStyle>
      <a:lvl1pPr algn="l" defTabSz="257175" rtl="0" eaLnBrk="1" fontAlgn="base" hangingPunct="1">
        <a:spcBef>
          <a:spcPct val="0"/>
        </a:spcBef>
        <a:spcAft>
          <a:spcPct val="0"/>
        </a:spcAft>
        <a:defRPr sz="1688" b="1" kern="1200">
          <a:solidFill>
            <a:srgbClr val="E64626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257175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514350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771525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028700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0" indent="0" algn="l" defTabSz="257175" rtl="0" eaLnBrk="1" fontAlgn="base" hangingPunct="1">
        <a:spcBef>
          <a:spcPct val="20000"/>
        </a:spcBef>
        <a:spcAft>
          <a:spcPct val="0"/>
        </a:spcAft>
        <a:buFont typeface="Lucida Grande" charset="0"/>
        <a:buNone/>
        <a:defRPr sz="1350" b="1"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417910" indent="-160735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642938" indent="-128588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900113" indent="-128588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1157288" indent="-128588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141446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6" userDrawn="1">
          <p15:clr>
            <a:srgbClr val="F26B43"/>
          </p15:clr>
        </p15:guide>
        <p15:guide id="2" pos="128" userDrawn="1">
          <p15:clr>
            <a:srgbClr val="F26B43"/>
          </p15:clr>
        </p15:guide>
        <p15:guide id="3" pos="3113" userDrawn="1">
          <p15:clr>
            <a:srgbClr val="F26B43"/>
          </p15:clr>
        </p15:guide>
        <p15:guide id="4" orient="horz" pos="40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5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80" dirty="0"/>
              <a:t>Page </a:t>
            </a:r>
            <a:fld id="{3B11C02F-2186-5E4E-90C0-5210A150EF90}" type="slidenum">
              <a:rPr lang="en-US" sz="380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380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454F75B-D7A2-4B14-8535-B803517C2A1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9EF11D-F5BE-ED40-AB5F-104A2C9A67E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title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1D8007C-8639-1A4A-A2BB-5F88DD41E2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58778" y="1387444"/>
            <a:ext cx="4589253" cy="488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</p:txBody>
      </p:sp>
    </p:spTree>
    <p:extLst>
      <p:ext uri="{BB962C8B-B14F-4D97-AF65-F5344CB8AC3E}">
        <p14:creationId xmlns:p14="http://schemas.microsoft.com/office/powerpoint/2010/main" val="178082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</p:sldLayoutIdLst>
  <p:txStyles>
    <p:titleStyle>
      <a:lvl1pPr algn="l" defTabSz="192881" rtl="0" eaLnBrk="1" fontAlgn="base" hangingPunct="1">
        <a:spcBef>
          <a:spcPct val="0"/>
        </a:spcBef>
        <a:spcAft>
          <a:spcPct val="0"/>
        </a:spcAft>
        <a:defRPr sz="1688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5pPr>
      <a:lvl6pPr marL="192881"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6pPr>
      <a:lvl7pPr marL="385763"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7pPr>
      <a:lvl8pPr marL="578644"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8pPr>
      <a:lvl9pPr marL="771525"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144661" indent="-144661" algn="l" defTabSz="192881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1350" b="1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313433" indent="-12055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844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482204" indent="-9644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844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675085" indent="-9644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844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867966" indent="-9644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844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1060847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BA20C-8A52-42B9-A2A6-5E3A7EA9D5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2 slides</a:t>
            </a:r>
            <a:br>
              <a:rPr lang="en-US" dirty="0"/>
            </a:br>
            <a:r>
              <a:rPr lang="en-US" dirty="0"/>
              <a:t>Ask Weber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7EE89-2468-4D68-92FF-B175D644FE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Weber Liu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7707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C8574-569B-1441-9466-E6505AC8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 – Action potential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BBD00D-8E78-7940-A4B3-A0F715436955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58775" y="2385219"/>
            <a:ext cx="4038600" cy="24765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61C03-EE57-754E-A872-3187F2BBBD3B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 the following AP diagram, explain</a:t>
            </a:r>
          </a:p>
          <a:p>
            <a:pPr marL="900113" lvl="1" indent="-342900">
              <a:buFont typeface="+mj-lt"/>
              <a:buAutoNum type="arabicPeriod"/>
            </a:pPr>
            <a:r>
              <a:rPr lang="en-US" dirty="0"/>
              <a:t>What channel(s) open in the yellow</a:t>
            </a:r>
          </a:p>
          <a:p>
            <a:pPr marL="900113" lvl="1" indent="-342900">
              <a:buFont typeface="+mj-lt"/>
              <a:buAutoNum type="arabicPeriod"/>
            </a:pPr>
            <a:r>
              <a:rPr lang="en-US" dirty="0"/>
              <a:t>What channel(s) close in the yellow</a:t>
            </a:r>
          </a:p>
          <a:p>
            <a:pPr marL="900113" lvl="1" indent="-342900">
              <a:buFont typeface="+mj-lt"/>
              <a:buAutoNum type="arabicPeriod"/>
            </a:pPr>
            <a:r>
              <a:rPr lang="en-US" dirty="0"/>
              <a:t>What channel(s) open and close in the green</a:t>
            </a:r>
          </a:p>
          <a:p>
            <a:pPr marL="900113" lvl="1" indent="-342900">
              <a:buFont typeface="+mj-lt"/>
              <a:buAutoNum type="arabicPeriod"/>
            </a:pPr>
            <a:r>
              <a:rPr lang="en-US" dirty="0"/>
              <a:t>What channel(s) open and close in the blue</a:t>
            </a:r>
          </a:p>
          <a:p>
            <a:pPr marL="482203" indent="-342900">
              <a:buFont typeface="+mj-lt"/>
              <a:buAutoNum type="arabicPeriod"/>
            </a:pPr>
            <a:r>
              <a:rPr lang="en-US" dirty="0"/>
              <a:t>What component within the cell membrane insures a higher Na+ concentration intracellularly?</a:t>
            </a:r>
          </a:p>
        </p:txBody>
      </p:sp>
    </p:spTree>
    <p:extLst>
      <p:ext uri="{BB962C8B-B14F-4D97-AF65-F5344CB8AC3E}">
        <p14:creationId xmlns:p14="http://schemas.microsoft.com/office/powerpoint/2010/main" val="337823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D89C-4898-7246-A861-F22D7FE0E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 – graph interpretation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496F67-A1EC-1147-BE3C-C7C8BAB87AA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58775" y="1999843"/>
            <a:ext cx="4038600" cy="324725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CA4B-D8E3-6C4C-955C-A250FDA1BBE4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Interpret the figure to the left (note the blue dotted line is just a diagonal line indicating this scale is linear).</a:t>
            </a:r>
          </a:p>
        </p:txBody>
      </p:sp>
    </p:spTree>
    <p:extLst>
      <p:ext uri="{BB962C8B-B14F-4D97-AF65-F5344CB8AC3E}">
        <p14:creationId xmlns:p14="http://schemas.microsoft.com/office/powerpoint/2010/main" val="1818145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8F0D2-EE21-2346-8383-94DE6C568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48E27-79DD-B44E-9484-44A0FBB537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Cell structure</a:t>
            </a:r>
          </a:p>
        </p:txBody>
      </p:sp>
    </p:spTree>
    <p:extLst>
      <p:ext uri="{BB962C8B-B14F-4D97-AF65-F5344CB8AC3E}">
        <p14:creationId xmlns:p14="http://schemas.microsoft.com/office/powerpoint/2010/main" val="82100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055B-3CF5-1042-B077-7227B89AC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 – Cell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7AA99-76D6-384D-B3B6-B597DB359F5B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What is the function of the RER?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is the function of the SER?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is the order in which DNA is converted into proteins?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cell component/organelle is involved in the destruction of waste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Is the cell to the left a eukaryotic or prokaryotic cell?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C4CD61-D106-D145-9E4C-974A728A9C80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58775" y="2021566"/>
            <a:ext cx="4038600" cy="320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9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C0E40-3D9E-FD48-B518-1FCF98A9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 – Cell components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CFCE17-BE10-3144-9C2F-B15543783E8C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58775" y="2032818"/>
            <a:ext cx="4038600" cy="318130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6BDA3-2264-AA40-B916-DE9B813EBDFF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 a phospholipid bilayer, is the hydrophobic layer in the inside (sandwiched in the middle) or the outside (doing the sandwiching)?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substances are the lipid bilayer NOT permeable to? </a:t>
            </a:r>
          </a:p>
        </p:txBody>
      </p:sp>
    </p:spTree>
    <p:extLst>
      <p:ext uri="{BB962C8B-B14F-4D97-AF65-F5344CB8AC3E}">
        <p14:creationId xmlns:p14="http://schemas.microsoft.com/office/powerpoint/2010/main" val="348992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DBC7E-3322-F14F-98E3-B7D9ABCF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2 - Tonicity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F9E4B9-3973-5E4C-AFEB-9710DAEB8409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968375" y="1445419"/>
            <a:ext cx="2819400" cy="43561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03691-A0E0-A24C-A380-61EF2575416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 the image to the left, red blood cells have been placed in a solution. Is the solution hypertonic, isotonic or hypotonic compared to the red blood cells?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hypertonic, isotonic and hypotonic</a:t>
            </a:r>
          </a:p>
        </p:txBody>
      </p:sp>
    </p:spTree>
    <p:extLst>
      <p:ext uri="{BB962C8B-B14F-4D97-AF65-F5344CB8AC3E}">
        <p14:creationId xmlns:p14="http://schemas.microsoft.com/office/powerpoint/2010/main" val="28094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2976-8C66-48A7-8B51-73370A9C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the process of osmosis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8C457-7DB8-4B75-AB15-03D12D9D9EB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Explain osmosis</a:t>
            </a:r>
          </a:p>
          <a:p>
            <a:pPr marL="342900" indent="-342900">
              <a:buAutoNum type="arabicPeriod"/>
            </a:pPr>
            <a:r>
              <a:rPr lang="en-US" dirty="0"/>
              <a:t>A semipermeable membrane is placed between</a:t>
            </a:r>
          </a:p>
          <a:p>
            <a:pPr marL="760810" lvl="1" indent="-342900">
              <a:buAutoNum type="arabicPeriod"/>
            </a:pPr>
            <a:r>
              <a:rPr lang="en-US" dirty="0"/>
              <a:t>A and B</a:t>
            </a:r>
          </a:p>
          <a:p>
            <a:pPr marL="760810" lvl="1" indent="-342900">
              <a:buAutoNum type="arabicPeriod"/>
            </a:pPr>
            <a:r>
              <a:rPr lang="en-US" dirty="0"/>
              <a:t>B and C</a:t>
            </a:r>
          </a:p>
          <a:p>
            <a:pPr marL="760810" lvl="1" indent="-342900">
              <a:buAutoNum type="arabicPeriod"/>
            </a:pPr>
            <a:r>
              <a:rPr lang="en-US" dirty="0"/>
              <a:t>A and C</a:t>
            </a:r>
          </a:p>
          <a:p>
            <a:r>
              <a:rPr lang="en-US" dirty="0"/>
              <a:t>	Explain which direction osmosis would occur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C5B8B7-8DD0-400D-BC3E-22831242A5AD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2"/>
          <a:stretch>
            <a:fillRect/>
          </a:stretch>
        </p:blipFill>
        <p:spPr>
          <a:xfrm>
            <a:off x="4651375" y="825244"/>
            <a:ext cx="4038600" cy="1335430"/>
          </a:xfrm>
        </p:spPr>
      </p:pic>
    </p:spTree>
    <p:extLst>
      <p:ext uri="{BB962C8B-B14F-4D97-AF65-F5344CB8AC3E}">
        <p14:creationId xmlns:p14="http://schemas.microsoft.com/office/powerpoint/2010/main" val="566456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6A8A0-02CC-DF4B-AFD8-600098FF1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 – ion movement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0052E1-C4D4-084E-8050-3496FDA66750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627081" y="1360488"/>
            <a:ext cx="3501988" cy="452596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5B8BE-3275-5B48-B6EC-4CB8A45DF83D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 the disorder known as SIADH (Syndrome of Inappropriate ADH), a hormone (ADH) is released in excess. At the kidney, ADH plays a role in upregulating AQP2 (Aquaporin). This process tends to concentrate the urine. Describe in as much detail as possible what you know about Aquaporin.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Is Aquaporin an example of facilitated diffusion or active transport? </a:t>
            </a:r>
          </a:p>
        </p:txBody>
      </p:sp>
    </p:spTree>
    <p:extLst>
      <p:ext uri="{BB962C8B-B14F-4D97-AF65-F5344CB8AC3E}">
        <p14:creationId xmlns:p14="http://schemas.microsoft.com/office/powerpoint/2010/main" val="249432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9ED3-889C-D442-9913-CE46DF6CF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2 - NKA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E549F6-CDBD-7D4E-8FA9-EEA2F9A0DCE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58775" y="2182970"/>
            <a:ext cx="4038600" cy="288099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F2E650-EC97-3D4A-AFDC-69AC9BFC561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 most cells, a membrane potential is maintained at the basolateral surface typically by a Na+-K+-ATPase. This will pump 3 Na+ ions out of the cell and 2 K+ ions into the cell, whilst using up an ATP molecule. Is this an example of active or passive transport?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Explain how this transporter results in a positive/negative membrane potential for the cell </a:t>
            </a:r>
          </a:p>
        </p:txBody>
      </p:sp>
    </p:spTree>
    <p:extLst>
      <p:ext uri="{BB962C8B-B14F-4D97-AF65-F5344CB8AC3E}">
        <p14:creationId xmlns:p14="http://schemas.microsoft.com/office/powerpoint/2010/main" val="368511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0AC2-CFCC-4B72-A46D-CAAC7C40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vs passive transport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78284-23B2-4801-B999-CDFA442E960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Both active transport and facilitated diffusion require ion channels. Explain their differences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96732C-4C32-422B-AA92-CE303E12B4CD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2"/>
          <a:stretch>
            <a:fillRect/>
          </a:stretch>
        </p:blipFill>
        <p:spPr>
          <a:xfrm>
            <a:off x="4746625" y="2008558"/>
            <a:ext cx="4038600" cy="3229822"/>
          </a:xfrm>
        </p:spPr>
      </p:pic>
    </p:spTree>
    <p:extLst>
      <p:ext uri="{BB962C8B-B14F-4D97-AF65-F5344CB8AC3E}">
        <p14:creationId xmlns:p14="http://schemas.microsoft.com/office/powerpoint/2010/main" val="2359094360"/>
      </p:ext>
    </p:extLst>
  </p:cSld>
  <p:clrMapOvr>
    <a:masterClrMapping/>
  </p:clrMapOvr>
</p:sld>
</file>

<file path=ppt/theme/theme1.xml><?xml version="1.0" encoding="utf-8"?>
<a:theme xmlns:a="http://schemas.openxmlformats.org/drawingml/2006/main" name="USYD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5133"/>
      </a:accent1>
      <a:accent2>
        <a:srgbClr val="808080"/>
      </a:accent2>
      <a:accent3>
        <a:srgbClr val="4C4C4C"/>
      </a:accent3>
      <a:accent4>
        <a:srgbClr val="CCCCCC"/>
      </a:accent4>
      <a:accent5>
        <a:srgbClr val="000000"/>
      </a:accent5>
      <a:accent6>
        <a:srgbClr val="FFB800"/>
      </a:accent6>
      <a:hlink>
        <a:srgbClr val="F05133"/>
      </a:hlink>
      <a:folHlink>
        <a:srgbClr val="F051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YD theme" id="{5337AC3B-4893-4C8F-8EC9-CDB05FBCDF0D}" vid="{6B406CF7-A650-4B0A-A812-C4314973B3F0}"/>
    </a:ext>
  </a:extLst>
</a:theme>
</file>

<file path=ppt/theme/theme2.xml><?xml version="1.0" encoding="utf-8"?>
<a:theme xmlns:a="http://schemas.openxmlformats.org/drawingml/2006/main" name="Master 2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USYD theme</Template>
  <TotalTime>37</TotalTime>
  <Words>443</Words>
  <Application>Microsoft Office PowerPoint</Application>
  <PresentationFormat>On-screen Show (4:3)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Lucida Grande</vt:lpstr>
      <vt:lpstr>Tw Cen MT</vt:lpstr>
      <vt:lpstr>USYD theme</vt:lpstr>
      <vt:lpstr>Master 2</vt:lpstr>
      <vt:lpstr>Topic 2 slides Ask Weber</vt:lpstr>
      <vt:lpstr>Topic 2</vt:lpstr>
      <vt:lpstr>Lecture 2 – Cell components</vt:lpstr>
      <vt:lpstr>Lecture 2 – Cell components </vt:lpstr>
      <vt:lpstr>Lecture 2 - Tonicity</vt:lpstr>
      <vt:lpstr>Explain the process of osmosis</vt:lpstr>
      <vt:lpstr>Lecture 2 – ion movement</vt:lpstr>
      <vt:lpstr>Lecture 2 - NKA</vt:lpstr>
      <vt:lpstr>Active vs passive transport</vt:lpstr>
      <vt:lpstr>Lecture 2 – Action potential</vt:lpstr>
      <vt:lpstr>Lecture 2 – graph interpretation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Weber Liu</dc:creator>
  <cp:lastModifiedBy>Weber Liu</cp:lastModifiedBy>
  <cp:revision>5</cp:revision>
  <dcterms:created xsi:type="dcterms:W3CDTF">2022-03-10T13:27:06Z</dcterms:created>
  <dcterms:modified xsi:type="dcterms:W3CDTF">2022-03-10T14:08:51Z</dcterms:modified>
</cp:coreProperties>
</file>